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
  </p:notesMasterIdLst>
  <p:sldIdLst>
    <p:sldId id="256" r:id="rId5"/>
  </p:sldIdLst>
  <p:sldSz cx="29260800" cy="384048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6AA8"/>
    <a:srgbClr val="095082"/>
    <a:srgbClr val="32C2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44ABDD-AC5C-4CDC-A4B3-8ED9B1DAD720}" v="3265" dt="2024-05-01T01:37:21.351"/>
    <p1510:client id="{59D3A242-6534-24F6-0312-F8EC1426EA05}" v="8011" vWet="8013" dt="2024-05-01T00:21:36.9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6" d="100"/>
          <a:sy n="26" d="100"/>
        </p:scale>
        <p:origin x="812" y="12"/>
      </p:cViewPr>
      <p:guideLst>
        <p:guide orient="horz" pos="12096"/>
        <p:guide pos="92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media/image1.png>
</file>

<file path=ppt/media/image10.png>
</file>

<file path=ppt/media/image11.png>
</file>

<file path=ppt/media/image12.jpeg>
</file>

<file path=ppt/media/image2.jpeg>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7F6818-F1FB-4D27-8171-4E0220B64D2F}" type="datetimeFigureOut">
              <a:rPr lang="en-US" smtClean="0"/>
              <a:t>4/30/2024</a:t>
            </a:fld>
            <a:endParaRPr lang="en-US"/>
          </a:p>
        </p:txBody>
      </p:sp>
      <p:sp>
        <p:nvSpPr>
          <p:cNvPr id="4" name="Slide Image Placeholder 3"/>
          <p:cNvSpPr>
            <a:spLocks noGrp="1" noRot="1" noChangeAspect="1"/>
          </p:cNvSpPr>
          <p:nvPr>
            <p:ph type="sldImg" idx="2"/>
          </p:nvPr>
        </p:nvSpPr>
        <p:spPr>
          <a:xfrm>
            <a:off x="2122488" y="685800"/>
            <a:ext cx="26130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334A94-8E29-4C56-81E0-63DC461651EC}" type="slidenum">
              <a:rPr lang="en-US" smtClean="0"/>
              <a:t>‹#›</a:t>
            </a:fld>
            <a:endParaRPr lang="en-US"/>
          </a:p>
        </p:txBody>
      </p:sp>
    </p:spTree>
    <p:extLst>
      <p:ext uri="{BB962C8B-B14F-4D97-AF65-F5344CB8AC3E}">
        <p14:creationId xmlns:p14="http://schemas.microsoft.com/office/powerpoint/2010/main" val="1790752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8334A94-8E29-4C56-81E0-63DC461651EC}" type="slidenum">
              <a:rPr lang="en-US" smtClean="0"/>
              <a:t>1</a:t>
            </a:fld>
            <a:endParaRPr lang="en-US"/>
          </a:p>
        </p:txBody>
      </p:sp>
    </p:spTree>
    <p:extLst>
      <p:ext uri="{BB962C8B-B14F-4D97-AF65-F5344CB8AC3E}">
        <p14:creationId xmlns:p14="http://schemas.microsoft.com/office/powerpoint/2010/main" val="1763946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11930386"/>
            <a:ext cx="24871680" cy="8232142"/>
          </a:xfrm>
        </p:spPr>
        <p:txBody>
          <a:bodyPr/>
          <a:lstStyle/>
          <a:p>
            <a:r>
              <a:rPr lang="en-US"/>
              <a:t>Click to edit Master title style</a:t>
            </a:r>
          </a:p>
        </p:txBody>
      </p:sp>
      <p:sp>
        <p:nvSpPr>
          <p:cNvPr id="3" name="Subtitle 2"/>
          <p:cNvSpPr>
            <a:spLocks noGrp="1"/>
          </p:cNvSpPr>
          <p:nvPr>
            <p:ph type="subTitle" idx="1"/>
          </p:nvPr>
        </p:nvSpPr>
        <p:spPr>
          <a:xfrm>
            <a:off x="4389120" y="21762720"/>
            <a:ext cx="20482560" cy="981456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323AE5-F1FD-4A7C-BBF1-76B5FCABBF55}"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199883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703495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214080" y="1537976"/>
            <a:ext cx="6583680" cy="3276854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63040" y="1537976"/>
            <a:ext cx="19263360" cy="327685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323247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2083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11402" y="24678648"/>
            <a:ext cx="24871680" cy="7627618"/>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311402" y="16277596"/>
            <a:ext cx="24871680" cy="840104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323AE5-F1FD-4A7C-BBF1-76B5FCABBF55}" type="datetimeFigureOut">
              <a:rPr lang="en-US" smtClean="0"/>
              <a:t>4/30/2024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203180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630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8742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323AE5-F1FD-4A7C-BBF1-76B5FCABBF55}"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920237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63040" y="8596636"/>
            <a:ext cx="12928602"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63040" y="12179299"/>
            <a:ext cx="12928602"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864088" y="8596636"/>
            <a:ext cx="12933680"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4864088" y="12179299"/>
            <a:ext cx="12933680"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323AE5-F1FD-4A7C-BBF1-76B5FCABBF55}" type="datetimeFigureOut">
              <a:rPr lang="en-US" smtClean="0"/>
              <a:t>4/30/2024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733163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323AE5-F1FD-4A7C-BBF1-76B5FCABBF55}" type="datetimeFigureOut">
              <a:rPr lang="en-US" smtClean="0"/>
              <a:t>4/30/2024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116414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323AE5-F1FD-4A7C-BBF1-76B5FCABBF55}" type="datetimeFigureOut">
              <a:rPr lang="en-US" smtClean="0"/>
              <a:t>4/30/2024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628998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8" y="1529076"/>
            <a:ext cx="9626602" cy="650748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1440160" y="1529088"/>
            <a:ext cx="16357600" cy="327774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63048" y="8036572"/>
            <a:ext cx="9626602" cy="262699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521693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35322" y="26883361"/>
            <a:ext cx="17556480" cy="3173737"/>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5735322" y="3431538"/>
            <a:ext cx="17556480" cy="2304288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5735322" y="30057094"/>
            <a:ext cx="17556480" cy="450723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4/30/2024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691302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63040" y="1537977"/>
            <a:ext cx="26334720" cy="64008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63040" y="8961128"/>
            <a:ext cx="26334720" cy="253453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63040" y="35595564"/>
            <a:ext cx="6827520" cy="2044702"/>
          </a:xfrm>
          <a:prstGeom prst="rect">
            <a:avLst/>
          </a:prstGeom>
        </p:spPr>
        <p:txBody>
          <a:bodyPr vert="horz" lIns="91440" tIns="45720" rIns="91440" bIns="45720" rtlCol="0" anchor="ctr"/>
          <a:lstStyle>
            <a:lvl1pPr algn="l">
              <a:defRPr sz="1200">
                <a:solidFill>
                  <a:schemeClr val="tx1">
                    <a:tint val="75000"/>
                  </a:schemeClr>
                </a:solidFill>
              </a:defRPr>
            </a:lvl1pPr>
          </a:lstStyle>
          <a:p>
            <a:fld id="{FD323AE5-F1FD-4A7C-BBF1-76B5FCABBF55}" type="datetimeFigureOut">
              <a:rPr lang="en-US" smtClean="0"/>
              <a:t>4/30/2024</a:t>
            </a:fld>
            <a:endParaRPr lang="en-US"/>
          </a:p>
        </p:txBody>
      </p:sp>
      <p:sp>
        <p:nvSpPr>
          <p:cNvPr id="5" name="Footer Placeholder 4"/>
          <p:cNvSpPr>
            <a:spLocks noGrp="1"/>
          </p:cNvSpPr>
          <p:nvPr>
            <p:ph type="ftr" sz="quarter" idx="3"/>
          </p:nvPr>
        </p:nvSpPr>
        <p:spPr>
          <a:xfrm>
            <a:off x="9997440" y="35595564"/>
            <a:ext cx="9265920" cy="204470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970240" y="35595564"/>
            <a:ext cx="6827520" cy="2044702"/>
          </a:xfrm>
          <a:prstGeom prst="rect">
            <a:avLst/>
          </a:prstGeom>
        </p:spPr>
        <p:txBody>
          <a:bodyPr vert="horz" lIns="91440" tIns="45720" rIns="91440" bIns="45720" rtlCol="0" anchor="ctr"/>
          <a:lstStyle>
            <a:lvl1pPr algn="r">
              <a:defRPr sz="1200">
                <a:solidFill>
                  <a:schemeClr val="tx1">
                    <a:tint val="75000"/>
                  </a:schemeClr>
                </a:solidFill>
              </a:defRPr>
            </a:lvl1pPr>
          </a:lstStyle>
          <a:p>
            <a:fld id="{5E0366F4-C5EC-4C60-A9E5-F970E5EE5E6C}" type="slidenum">
              <a:rPr lang="en-US" smtClean="0"/>
              <a:t>‹#›</a:t>
            </a:fld>
            <a:endParaRPr lang="en-US"/>
          </a:p>
        </p:txBody>
      </p:sp>
    </p:spTree>
    <p:extLst>
      <p:ext uri="{BB962C8B-B14F-4D97-AF65-F5344CB8AC3E}">
        <p14:creationId xmlns:p14="http://schemas.microsoft.com/office/powerpoint/2010/main" val="2665500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jpeg"/><Relationship Id="rId3" Type="http://schemas.openxmlformats.org/officeDocument/2006/relationships/image" Target="../media/image1.png"/><Relationship Id="rId7" Type="http://schemas.openxmlformats.org/officeDocument/2006/relationships/image" Target="../media/image2.jpeg"/><Relationship Id="rId12" Type="http://schemas.openxmlformats.org/officeDocument/2006/relationships/image" Target="../media/image7.png"/><Relationship Id="rId17" Type="http://schemas.openxmlformats.org/officeDocument/2006/relationships/image" Target="../media/image12.jpeg"/><Relationship Id="rId2" Type="http://schemas.openxmlformats.org/officeDocument/2006/relationships/notesSlide" Target="../notesSlides/notesSlide1.xml"/><Relationship Id="rId16" Type="http://schemas.openxmlformats.org/officeDocument/2006/relationships/image" Target="../media/image11.png"/><Relationship Id="rId1" Type="http://schemas.openxmlformats.org/officeDocument/2006/relationships/slideLayout" Target="../slideLayouts/slideLayout1.xml"/><Relationship Id="rId6" Type="http://schemas.openxmlformats.org/officeDocument/2006/relationships/hyperlink" Target="https://cdn-learn.adafruit.com/downloads/pdf/adafruit-motor-shield-v2-for-arduino.pdf" TargetMode="External"/><Relationship Id="rId11" Type="http://schemas.openxmlformats.org/officeDocument/2006/relationships/image" Target="../media/image6.jpeg"/><Relationship Id="rId5" Type="http://schemas.openxmlformats.org/officeDocument/2006/relationships/hyperlink" Target="https://www.elechouse.com/elechouse/images/product/VR3/VR3_manual.pdf" TargetMode="External"/><Relationship Id="rId15" Type="http://schemas.openxmlformats.org/officeDocument/2006/relationships/image" Target="../media/image10.png"/><Relationship Id="rId10" Type="http://schemas.openxmlformats.org/officeDocument/2006/relationships/image" Target="../media/image5.jpeg"/><Relationship Id="rId4" Type="http://schemas.openxmlformats.org/officeDocument/2006/relationships/hyperlink" Target="https://www.youtube.com/@Science.Buddies" TargetMode="External"/><Relationship Id="rId9" Type="http://schemas.openxmlformats.org/officeDocument/2006/relationships/image" Target="../media/image4.jpeg"/><Relationship Id="rId1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ounded Rectangle 55"/>
          <p:cNvSpPr/>
          <p:nvPr/>
        </p:nvSpPr>
        <p:spPr>
          <a:xfrm>
            <a:off x="2129605" y="23314917"/>
            <a:ext cx="10536532" cy="5620234"/>
          </a:xfrm>
          <a:prstGeom prst="roundRect">
            <a:avLst>
              <a:gd name="adj" fmla="val 8638"/>
            </a:avLst>
          </a:prstGeom>
          <a:solidFill>
            <a:schemeClr val="accent1">
              <a:alpha val="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8763765" y="991264"/>
            <a:ext cx="12446612" cy="1323439"/>
          </a:xfrm>
          <a:prstGeom prst="rect">
            <a:avLst/>
          </a:prstGeom>
          <a:noFill/>
        </p:spPr>
        <p:txBody>
          <a:bodyPr wrap="none" rtlCol="0">
            <a:spAutoFit/>
          </a:bodyPr>
          <a:lstStyle/>
          <a:p>
            <a:r>
              <a:rPr lang="en-US" sz="8000" b="1"/>
              <a:t>Voice Controlled Automobile</a:t>
            </a:r>
          </a:p>
        </p:txBody>
      </p:sp>
      <p:sp>
        <p:nvSpPr>
          <p:cNvPr id="7" name="TextBox 6"/>
          <p:cNvSpPr txBox="1"/>
          <p:nvPr/>
        </p:nvSpPr>
        <p:spPr>
          <a:xfrm>
            <a:off x="7665167" y="2133600"/>
            <a:ext cx="15349202" cy="1092607"/>
          </a:xfrm>
          <a:prstGeom prst="rect">
            <a:avLst/>
          </a:prstGeom>
          <a:noFill/>
        </p:spPr>
        <p:txBody>
          <a:bodyPr wrap="none" lIns="91440" tIns="45720" rIns="91440" bIns="45720" rtlCol="0" anchor="t">
            <a:spAutoFit/>
          </a:bodyPr>
          <a:lstStyle/>
          <a:p>
            <a:pPr algn="ctr"/>
            <a:r>
              <a:rPr lang="en-US" sz="6500" dirty="0">
                <a:solidFill>
                  <a:srgbClr val="0070C0"/>
                </a:solidFill>
              </a:rPr>
              <a:t>Team Members: Matt Stensby, Shaun Richter</a:t>
            </a:r>
            <a:endParaRPr lang="en-US" sz="6500" dirty="0">
              <a:solidFill>
                <a:srgbClr val="0070C0"/>
              </a:solidFill>
              <a:ea typeface="Calibri"/>
              <a:cs typeface="Calibri"/>
            </a:endParaRPr>
          </a:p>
        </p:txBody>
      </p:sp>
      <p:sp>
        <p:nvSpPr>
          <p:cNvPr id="8" name="TextBox 7"/>
          <p:cNvSpPr txBox="1"/>
          <p:nvPr/>
        </p:nvSpPr>
        <p:spPr>
          <a:xfrm>
            <a:off x="13497782" y="3489829"/>
            <a:ext cx="2265236" cy="830997"/>
          </a:xfrm>
          <a:prstGeom prst="rect">
            <a:avLst/>
          </a:prstGeom>
          <a:noFill/>
        </p:spPr>
        <p:txBody>
          <a:bodyPr wrap="none" lIns="91440" tIns="45720" rIns="91440" bIns="45720" rtlCol="0" anchor="t">
            <a:spAutoFit/>
          </a:bodyPr>
          <a:lstStyle/>
          <a:p>
            <a:r>
              <a:rPr lang="en-US" sz="4800" dirty="0">
                <a:solidFill>
                  <a:srgbClr val="0070C0"/>
                </a:solidFill>
              </a:rPr>
              <a:t>Abstract</a:t>
            </a:r>
          </a:p>
        </p:txBody>
      </p:sp>
      <p:sp>
        <p:nvSpPr>
          <p:cNvPr id="9" name="TextBox 8"/>
          <p:cNvSpPr txBox="1"/>
          <p:nvPr/>
        </p:nvSpPr>
        <p:spPr>
          <a:xfrm>
            <a:off x="14461835" y="4255789"/>
            <a:ext cx="184731" cy="369332"/>
          </a:xfrm>
          <a:prstGeom prst="rect">
            <a:avLst/>
          </a:prstGeom>
          <a:noFill/>
        </p:spPr>
        <p:txBody>
          <a:bodyPr wrap="none" rtlCol="0">
            <a:spAutoFit/>
          </a:bodyPr>
          <a:lstStyle/>
          <a:p>
            <a:endParaRPr lang="en-US"/>
          </a:p>
        </p:txBody>
      </p:sp>
      <p:sp>
        <p:nvSpPr>
          <p:cNvPr id="10" name="TextBox 9"/>
          <p:cNvSpPr txBox="1"/>
          <p:nvPr/>
        </p:nvSpPr>
        <p:spPr>
          <a:xfrm>
            <a:off x="4852471" y="4259816"/>
            <a:ext cx="20269200" cy="2554545"/>
          </a:xfrm>
          <a:prstGeom prst="rect">
            <a:avLst/>
          </a:prstGeom>
          <a:noFill/>
        </p:spPr>
        <p:txBody>
          <a:bodyPr wrap="square" lIns="91440" tIns="45720" rIns="91440" bIns="45720" rtlCol="0" anchor="t">
            <a:spAutoFit/>
          </a:bodyPr>
          <a:lstStyle/>
          <a:p>
            <a:r>
              <a:rPr lang="en-US" sz="3200" dirty="0">
                <a:solidFill>
                  <a:srgbClr val="095082"/>
                </a:solidFill>
              </a:rPr>
              <a:t>Our project introduces a voice-controlled miniature car, achieved through a blend of embedded systems and advanced software development. Our embedded software enables control over the car’s movements, facilitating forward motion, turning, and stopping. Additionally, a potentiometer was integrated to control the cars speed dynamically. A push button determines the mode which is depicted by an LED. By seamlessly integrating speech-to-text capabilities, users can dictate movement of the car using verbal commands. </a:t>
            </a:r>
            <a:endParaRPr lang="en-US" sz="3200" dirty="0">
              <a:solidFill>
                <a:srgbClr val="095082"/>
              </a:solidFill>
              <a:ea typeface="Calibri"/>
              <a:cs typeface="Calibri"/>
            </a:endParaRPr>
          </a:p>
        </p:txBody>
      </p:sp>
      <p:sp>
        <p:nvSpPr>
          <p:cNvPr id="12" name="TextBox 11"/>
          <p:cNvSpPr txBox="1"/>
          <p:nvPr/>
        </p:nvSpPr>
        <p:spPr>
          <a:xfrm>
            <a:off x="457200" y="37392114"/>
            <a:ext cx="4968796" cy="646331"/>
          </a:xfrm>
          <a:prstGeom prst="rect">
            <a:avLst/>
          </a:prstGeom>
          <a:noFill/>
        </p:spPr>
        <p:txBody>
          <a:bodyPr wrap="none" lIns="91440" tIns="45720" rIns="91440" bIns="45720" rtlCol="0" anchor="t">
            <a:spAutoFit/>
          </a:bodyPr>
          <a:lstStyle/>
          <a:p>
            <a:r>
              <a:rPr lang="en-US" sz="3600">
                <a:solidFill>
                  <a:schemeClr val="tx2"/>
                </a:solidFill>
              </a:rPr>
              <a:t> Embedded Systems 2024</a:t>
            </a:r>
          </a:p>
        </p:txBody>
      </p:sp>
      <p:sp>
        <p:nvSpPr>
          <p:cNvPr id="13" name="TextBox 12"/>
          <p:cNvSpPr txBox="1"/>
          <p:nvPr/>
        </p:nvSpPr>
        <p:spPr>
          <a:xfrm>
            <a:off x="24289237" y="37392114"/>
            <a:ext cx="4361963" cy="646331"/>
          </a:xfrm>
          <a:prstGeom prst="rect">
            <a:avLst/>
          </a:prstGeom>
          <a:noFill/>
        </p:spPr>
        <p:txBody>
          <a:bodyPr wrap="none" rtlCol="0">
            <a:spAutoFit/>
          </a:bodyPr>
          <a:lstStyle/>
          <a:p>
            <a:r>
              <a:rPr lang="en-US" sz="3600">
                <a:solidFill>
                  <a:schemeClr val="tx2"/>
                </a:solidFill>
              </a:rPr>
              <a:t>The University of Iowa</a:t>
            </a:r>
          </a:p>
        </p:txBody>
      </p:sp>
      <p:sp>
        <p:nvSpPr>
          <p:cNvPr id="16" name="Rectangle 15"/>
          <p:cNvSpPr/>
          <p:nvPr/>
        </p:nvSpPr>
        <p:spPr>
          <a:xfrm>
            <a:off x="1371600" y="13030200"/>
            <a:ext cx="269748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19" name="Rectangle 18"/>
          <p:cNvSpPr/>
          <p:nvPr/>
        </p:nvSpPr>
        <p:spPr>
          <a:xfrm>
            <a:off x="1371600" y="7010400"/>
            <a:ext cx="269748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12929598" y="7142508"/>
            <a:ext cx="4429418" cy="923330"/>
          </a:xfrm>
          <a:prstGeom prst="rect">
            <a:avLst/>
          </a:prstGeom>
          <a:noFill/>
        </p:spPr>
        <p:txBody>
          <a:bodyPr wrap="none" lIns="91440" tIns="45720" rIns="91440" bIns="45720" rtlCol="0" anchor="t">
            <a:spAutoFit/>
          </a:bodyPr>
          <a:lstStyle/>
          <a:p>
            <a:r>
              <a:rPr lang="en-US" sz="5400" b="1" i="1">
                <a:solidFill>
                  <a:srgbClr val="32C2C7"/>
                </a:solidFill>
                <a:latin typeface="Rockwell"/>
              </a:rPr>
              <a:t>Introduction</a:t>
            </a:r>
          </a:p>
        </p:txBody>
      </p:sp>
      <p:sp>
        <p:nvSpPr>
          <p:cNvPr id="22" name="Rectangle 21"/>
          <p:cNvSpPr/>
          <p:nvPr/>
        </p:nvSpPr>
        <p:spPr>
          <a:xfrm>
            <a:off x="1371600" y="22021800"/>
            <a:ext cx="269748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a:off x="1371600" y="30145118"/>
            <a:ext cx="128778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p:cNvSpPr txBox="1"/>
          <p:nvPr/>
        </p:nvSpPr>
        <p:spPr>
          <a:xfrm>
            <a:off x="1351472" y="13432375"/>
            <a:ext cx="12323854" cy="8771632"/>
          </a:xfrm>
          <a:prstGeom prst="rect">
            <a:avLst/>
          </a:prstGeom>
          <a:noFill/>
        </p:spPr>
        <p:txBody>
          <a:bodyPr wrap="square" lIns="91440" tIns="45720" rIns="91440" bIns="45720" rtlCol="0" anchor="t">
            <a:spAutoFit/>
          </a:bodyPr>
          <a:lstStyle/>
          <a:p>
            <a:endParaRPr lang="en-US" sz="3200" dirty="0">
              <a:ea typeface="Calibri"/>
              <a:cs typeface="Calibri"/>
            </a:endParaRPr>
          </a:p>
          <a:p>
            <a:endParaRPr lang="en-US" sz="3200" dirty="0">
              <a:solidFill>
                <a:schemeClr val="tx2"/>
              </a:solidFill>
            </a:endParaRPr>
          </a:p>
          <a:p>
            <a:r>
              <a:rPr lang="en-US" sz="3600" dirty="0">
                <a:solidFill>
                  <a:schemeClr val="tx2"/>
                </a:solidFill>
              </a:rPr>
              <a:t>Shown are the major components of the system.  The Arduino Uno(1) serves as the system’s core controller, powered by batteries(3) for mobility. Through PWM, it manages speed by adjusting the duty cycle and controls motor direction via the motor driver(2). A potentiometer(5) fine-tunes wheel speed, while a mode-select button(7) toggles between demo and normal mode, the former running the motors for two seconds before stopping and the latter operating until commanded otherwise. An LED(6) indicator reflects the current mode, off for demo and on for normal, ensuring intuitive user interaction and precise control over the car’s movements. The car’s movements is determined by the user’s verbal commands through the voice recognition module(4).</a:t>
            </a:r>
            <a:endParaRPr lang="en-US" sz="3600" dirty="0">
              <a:solidFill>
                <a:schemeClr val="tx2"/>
              </a:solidFill>
              <a:ea typeface="Calibri"/>
              <a:cs typeface="Calibri"/>
            </a:endParaRPr>
          </a:p>
          <a:p>
            <a:endParaRPr lang="en-US" sz="3200" dirty="0"/>
          </a:p>
        </p:txBody>
      </p:sp>
      <p:sp>
        <p:nvSpPr>
          <p:cNvPr id="99" name="TextBox 98"/>
          <p:cNvSpPr txBox="1"/>
          <p:nvPr/>
        </p:nvSpPr>
        <p:spPr>
          <a:xfrm>
            <a:off x="15557640" y="31219150"/>
            <a:ext cx="12942470" cy="3046988"/>
          </a:xfrm>
          <a:prstGeom prst="rect">
            <a:avLst/>
          </a:prstGeom>
          <a:noFill/>
        </p:spPr>
        <p:txBody>
          <a:bodyPr wrap="square" lIns="91440" tIns="45720" rIns="91440" bIns="45720" rtlCol="0" anchor="t">
            <a:spAutoFit/>
          </a:bodyPr>
          <a:lstStyle/>
          <a:p>
            <a:r>
              <a:rPr lang="en-US" sz="3200" dirty="0">
                <a:solidFill>
                  <a:schemeClr val="tx2"/>
                </a:solidFill>
                <a:ea typeface="Calibri"/>
                <a:cs typeface="Calibri"/>
              </a:rPr>
              <a:t>Our exploration into Embedded Systems was both enlightening and enjoyable, particularly with the integration of advanced features such as voice control, which enriched our project. Future implementations and improvements of this system is debouncing the voice recognition to work in my diverse sound environments. We would like to thank the Science Buddies(Voice Recognition Assistance) and Professor Kruger.</a:t>
            </a:r>
          </a:p>
        </p:txBody>
      </p:sp>
      <p:sp>
        <p:nvSpPr>
          <p:cNvPr id="108" name="TextBox 107"/>
          <p:cNvSpPr txBox="1"/>
          <p:nvPr/>
        </p:nvSpPr>
        <p:spPr>
          <a:xfrm>
            <a:off x="1351480" y="31203324"/>
            <a:ext cx="14206006" cy="3046988"/>
          </a:xfrm>
          <a:prstGeom prst="rect">
            <a:avLst/>
          </a:prstGeom>
          <a:noFill/>
        </p:spPr>
        <p:txBody>
          <a:bodyPr wrap="square" lIns="91440" tIns="45720" rIns="91440" bIns="45720" rtlCol="0" anchor="t">
            <a:spAutoFit/>
          </a:bodyPr>
          <a:lstStyle/>
          <a:p>
            <a:r>
              <a:rPr lang="en-US" sz="3200" dirty="0">
                <a:solidFill>
                  <a:srgbClr val="095082"/>
                </a:solidFill>
                <a:ea typeface="Calibri"/>
                <a:cs typeface="Calibri"/>
              </a:rPr>
              <a:t>Throughout this project, we explored essential elements of embedded system engineering such as Pulse Width Modulation(PWM) for speed regulation, the functionality of potentiometers and utilization of ADC voltage through the potentiometer. Soldering emerged as a pivotal skill, enabling us to seamlessly integrate all components of the car into a unified embedded system. The most important lesson we learned is to NOT solder will the Arduino is powered!</a:t>
            </a:r>
          </a:p>
        </p:txBody>
      </p:sp>
      <p:sp>
        <p:nvSpPr>
          <p:cNvPr id="109" name="TextBox 108"/>
          <p:cNvSpPr txBox="1"/>
          <p:nvPr/>
        </p:nvSpPr>
        <p:spPr>
          <a:xfrm>
            <a:off x="11655606" y="11467314"/>
            <a:ext cx="6400800" cy="1569660"/>
          </a:xfrm>
          <a:prstGeom prst="rect">
            <a:avLst/>
          </a:prstGeom>
          <a:noFill/>
        </p:spPr>
        <p:txBody>
          <a:bodyPr wrap="square" lIns="91440" tIns="45720" rIns="91440" bIns="45720" rtlCol="0" anchor="t">
            <a:spAutoFit/>
          </a:bodyPr>
          <a:lstStyle/>
          <a:p>
            <a:r>
              <a:rPr lang="en-US" sz="3200" b="1">
                <a:solidFill>
                  <a:srgbClr val="000000"/>
                </a:solidFill>
                <a:ea typeface="Calibri"/>
                <a:cs typeface="Calibri"/>
              </a:rPr>
              <a:t>Caption: Our device was inspired by a Remote-Controlled toy such as this one. </a:t>
            </a:r>
          </a:p>
        </p:txBody>
      </p:sp>
      <p:sp>
        <p:nvSpPr>
          <p:cNvPr id="111" name="TextBox 110"/>
          <p:cNvSpPr txBox="1"/>
          <p:nvPr/>
        </p:nvSpPr>
        <p:spPr>
          <a:xfrm>
            <a:off x="1351472" y="8065838"/>
            <a:ext cx="8718454" cy="4462760"/>
          </a:xfrm>
          <a:prstGeom prst="rect">
            <a:avLst/>
          </a:prstGeom>
          <a:noFill/>
        </p:spPr>
        <p:txBody>
          <a:bodyPr wrap="square" lIns="91440" tIns="45720" rIns="91440" bIns="45720" rtlCol="0" anchor="t">
            <a:spAutoFit/>
          </a:bodyPr>
          <a:lstStyle/>
          <a:p>
            <a:endParaRPr lang="en-US" sz="3200" dirty="0">
              <a:ea typeface="Calibri"/>
              <a:cs typeface="Calibri"/>
            </a:endParaRPr>
          </a:p>
          <a:p>
            <a:r>
              <a:rPr lang="en-US" sz="3600" dirty="0">
                <a:solidFill>
                  <a:schemeClr val="tx2"/>
                </a:solidFill>
                <a:ea typeface="Calibri"/>
                <a:cs typeface="Calibri"/>
              </a:rPr>
              <a:t>Our device reimagines the classic Remote-Controlled Car experience by seamlessly integrating voice control technology in place of a traditional controller. Users can direct the car’s movement using only their voice, eliminating the need for a physical remote controller.</a:t>
            </a:r>
          </a:p>
        </p:txBody>
      </p:sp>
      <p:sp>
        <p:nvSpPr>
          <p:cNvPr id="114" name="TextBox 113"/>
          <p:cNvSpPr txBox="1"/>
          <p:nvPr/>
        </p:nvSpPr>
        <p:spPr>
          <a:xfrm>
            <a:off x="18698574" y="8319991"/>
            <a:ext cx="9372600" cy="4524315"/>
          </a:xfrm>
          <a:prstGeom prst="rect">
            <a:avLst/>
          </a:prstGeom>
          <a:noFill/>
        </p:spPr>
        <p:txBody>
          <a:bodyPr wrap="square" lIns="91440" tIns="45720" rIns="91440" bIns="45720" rtlCol="0" anchor="t">
            <a:spAutoFit/>
          </a:bodyPr>
          <a:lstStyle/>
          <a:p>
            <a:r>
              <a:rPr lang="en-US" sz="3600" dirty="0">
                <a:solidFill>
                  <a:schemeClr val="tx2"/>
                </a:solidFill>
              </a:rPr>
              <a:t>We’ve crafted a user-friendly voice-controlled car with five key commands: forward, backward, left, and stop. Once the voice recognition module accurately interprets a command, the car promptly responds by moving in the corresponding direction. Our design simplifies the setup by requiring AA batteries solely for the car.</a:t>
            </a:r>
            <a:endParaRPr lang="en-US" sz="3600" dirty="0">
              <a:solidFill>
                <a:schemeClr val="tx2"/>
              </a:solidFill>
              <a:ea typeface="Calibri"/>
              <a:cs typeface="Calibri"/>
            </a:endParaRPr>
          </a:p>
        </p:txBody>
      </p:sp>
      <p:sp>
        <p:nvSpPr>
          <p:cNvPr id="116" name="Rectangle 115"/>
          <p:cNvSpPr/>
          <p:nvPr/>
        </p:nvSpPr>
        <p:spPr>
          <a:xfrm>
            <a:off x="15557644" y="30145118"/>
            <a:ext cx="128016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4" name="Straight Connector 63"/>
          <p:cNvCxnSpPr/>
          <p:nvPr/>
        </p:nvCxnSpPr>
        <p:spPr>
          <a:xfrm>
            <a:off x="457200" y="37392114"/>
            <a:ext cx="28194000" cy="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4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3" name="Rectangle 62"/>
          <p:cNvSpPr/>
          <p:nvPr/>
        </p:nvSpPr>
        <p:spPr>
          <a:xfrm>
            <a:off x="12559247" y="8379260"/>
            <a:ext cx="4182099" cy="3043327"/>
          </a:xfrm>
          <a:prstGeom prst="rect">
            <a:avLst/>
          </a:prstGeom>
          <a:noFill/>
          <a:ln w="1016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TextBox 105">
            <a:extLst>
              <a:ext uri="{FF2B5EF4-FFF2-40B4-BE49-F238E27FC236}">
                <a16:creationId xmlns:a16="http://schemas.microsoft.com/office/drawing/2014/main" id="{911B6632-3A7D-4696-AAA8-33F7C807463E}"/>
              </a:ext>
            </a:extLst>
          </p:cNvPr>
          <p:cNvSpPr txBox="1"/>
          <p:nvPr/>
        </p:nvSpPr>
        <p:spPr>
          <a:xfrm>
            <a:off x="4645776" y="35413670"/>
            <a:ext cx="24252351" cy="1569660"/>
          </a:xfrm>
          <a:prstGeom prst="rect">
            <a:avLst/>
          </a:prstGeom>
          <a:noFill/>
        </p:spPr>
        <p:txBody>
          <a:bodyPr wrap="square" lIns="91440" tIns="45720" rIns="91440" bIns="45720" rtlCol="0" anchor="t">
            <a:spAutoFit/>
          </a:bodyPr>
          <a:lstStyle/>
          <a:p>
            <a:r>
              <a:rPr lang="en-US" sz="3200" dirty="0">
                <a:solidFill>
                  <a:schemeClr val="tx2"/>
                </a:solidFill>
                <a:ea typeface="Calibri"/>
                <a:cs typeface="Calibri"/>
              </a:rPr>
              <a:t>Science Buddies YouTube: </a:t>
            </a:r>
            <a:r>
              <a:rPr lang="en-US" sz="3200" dirty="0">
                <a:solidFill>
                  <a:schemeClr val="tx2"/>
                </a:solidFill>
                <a:ea typeface="+mn-lt"/>
                <a:cs typeface="+mn-lt"/>
                <a:hlinkClick r:id="rId4">
                  <a:extLst>
                    <a:ext uri="{A12FA001-AC4F-418D-AE19-62706E023703}">
                      <ahyp:hlinkClr xmlns:ahyp="http://schemas.microsoft.com/office/drawing/2018/hyperlinkcolor" val="tx"/>
                    </a:ext>
                  </a:extLst>
                </a:hlinkClick>
              </a:rPr>
              <a:t>https://www.youtube.com/@Science.Buddies</a:t>
            </a:r>
            <a:endParaRPr lang="en-US" sz="3200" dirty="0">
              <a:solidFill>
                <a:schemeClr val="tx2"/>
              </a:solidFill>
              <a:ea typeface="Calibri"/>
              <a:cs typeface="Calibri"/>
              <a:hlinkClick r:id="rId4">
                <a:extLst>
                  <a:ext uri="{A12FA001-AC4F-418D-AE19-62706E023703}">
                    <ahyp:hlinkClr xmlns:ahyp="http://schemas.microsoft.com/office/drawing/2018/hyperlinkcolor" val="tx"/>
                  </a:ext>
                </a:extLst>
              </a:hlinkClick>
            </a:endParaRPr>
          </a:p>
          <a:p>
            <a:r>
              <a:rPr lang="en-US" sz="3200" dirty="0">
                <a:solidFill>
                  <a:schemeClr val="tx2"/>
                </a:solidFill>
                <a:ea typeface="Calibri"/>
                <a:cs typeface="Calibri"/>
              </a:rPr>
              <a:t>Speak Recognition, Voice Recognition Module Data Sheet:</a:t>
            </a:r>
            <a:r>
              <a:rPr lang="en-US" sz="3200" dirty="0">
                <a:solidFill>
                  <a:schemeClr val="tx2"/>
                </a:solidFill>
                <a:ea typeface="+mn-lt"/>
                <a:cs typeface="+mn-lt"/>
              </a:rPr>
              <a:t> </a:t>
            </a:r>
            <a:r>
              <a:rPr lang="en-US" sz="3200" dirty="0">
                <a:solidFill>
                  <a:schemeClr val="tx2"/>
                </a:solidFill>
                <a:ea typeface="+mn-lt"/>
                <a:cs typeface="+mn-lt"/>
                <a:hlinkClick r:id="rId5">
                  <a:extLst>
                    <a:ext uri="{A12FA001-AC4F-418D-AE19-62706E023703}">
                      <ahyp:hlinkClr xmlns:ahyp="http://schemas.microsoft.com/office/drawing/2018/hyperlinkcolor" val="tx"/>
                    </a:ext>
                  </a:extLst>
                </a:hlinkClick>
              </a:rPr>
              <a:t>https://www.elechouse.com/elechouse/images/product/VR3/VR3_manual.pdf</a:t>
            </a:r>
            <a:endParaRPr lang="en-US" sz="3200" dirty="0">
              <a:solidFill>
                <a:schemeClr val="tx2"/>
              </a:solidFill>
              <a:ea typeface="+mn-lt"/>
              <a:cs typeface="+mn-lt"/>
            </a:endParaRPr>
          </a:p>
          <a:p>
            <a:r>
              <a:rPr lang="en-US" sz="3200" dirty="0">
                <a:solidFill>
                  <a:schemeClr val="tx2"/>
                </a:solidFill>
                <a:ea typeface="Calibri"/>
                <a:cs typeface="Calibri"/>
              </a:rPr>
              <a:t>Adafruit Motor Shield Data Sheet: </a:t>
            </a:r>
            <a:r>
              <a:rPr lang="en-US" sz="3200" dirty="0">
                <a:solidFill>
                  <a:schemeClr val="tx2"/>
                </a:solidFill>
                <a:ea typeface="+mn-lt"/>
                <a:cs typeface="+mn-lt"/>
                <a:hlinkClick r:id="rId6">
                  <a:extLst>
                    <a:ext uri="{A12FA001-AC4F-418D-AE19-62706E023703}">
                      <ahyp:hlinkClr xmlns:ahyp="http://schemas.microsoft.com/office/drawing/2018/hyperlinkcolor" val="tx"/>
                    </a:ext>
                  </a:extLst>
                </a:hlinkClick>
              </a:rPr>
              <a:t>https://cdn-learn.adafruit.com/downloads/pdf/adafruit-motor-shield-v2-for-arduino.pdf</a:t>
            </a:r>
            <a:endParaRPr lang="en-US" sz="3200" dirty="0">
              <a:solidFill>
                <a:schemeClr val="tx2"/>
              </a:solidFill>
              <a:ea typeface="+mn-lt"/>
              <a:cs typeface="+mn-lt"/>
            </a:endParaRPr>
          </a:p>
        </p:txBody>
      </p:sp>
      <p:pic>
        <p:nvPicPr>
          <p:cNvPr id="2" name="Picture 1" descr="Amazon.com: GoolRC RC Drift Car 1/16 RC ...">
            <a:extLst>
              <a:ext uri="{FF2B5EF4-FFF2-40B4-BE49-F238E27FC236}">
                <a16:creationId xmlns:a16="http://schemas.microsoft.com/office/drawing/2014/main" id="{B6BD2BE3-7ED3-AA36-72A8-8D9E85E05A3D}"/>
              </a:ext>
            </a:extLst>
          </p:cNvPr>
          <p:cNvPicPr>
            <a:picLocks noChangeAspect="1"/>
          </p:cNvPicPr>
          <p:nvPr/>
        </p:nvPicPr>
        <p:blipFill rotWithShape="1">
          <a:blip r:embed="rId7"/>
          <a:srcRect l="798" t="2227" r="1048" b="7143"/>
          <a:stretch/>
        </p:blipFill>
        <p:spPr>
          <a:xfrm>
            <a:off x="12741442" y="8533799"/>
            <a:ext cx="3828721" cy="2725483"/>
          </a:xfrm>
          <a:prstGeom prst="rect">
            <a:avLst/>
          </a:prstGeom>
        </p:spPr>
      </p:pic>
      <p:sp>
        <p:nvSpPr>
          <p:cNvPr id="4" name="TextBox 3">
            <a:extLst>
              <a:ext uri="{FF2B5EF4-FFF2-40B4-BE49-F238E27FC236}">
                <a16:creationId xmlns:a16="http://schemas.microsoft.com/office/drawing/2014/main" id="{6D11686D-C9F1-B893-2860-F4BBA302FF56}"/>
              </a:ext>
            </a:extLst>
          </p:cNvPr>
          <p:cNvSpPr txBox="1"/>
          <p:nvPr/>
        </p:nvSpPr>
        <p:spPr>
          <a:xfrm>
            <a:off x="11282378" y="13179867"/>
            <a:ext cx="6567247" cy="923330"/>
          </a:xfrm>
          <a:prstGeom prst="rect">
            <a:avLst/>
          </a:prstGeom>
          <a:noFill/>
        </p:spPr>
        <p:txBody>
          <a:bodyPr wrap="none" lIns="91440" tIns="45720" rIns="91440" bIns="45720" rtlCol="0" anchor="t">
            <a:spAutoFit/>
          </a:bodyPr>
          <a:lstStyle/>
          <a:p>
            <a:r>
              <a:rPr lang="en-US" sz="5400" b="1" i="1">
                <a:solidFill>
                  <a:srgbClr val="32C2C7"/>
                </a:solidFill>
                <a:latin typeface="Rockwell"/>
              </a:rPr>
              <a:t>System Description</a:t>
            </a:r>
          </a:p>
        </p:txBody>
      </p:sp>
      <p:sp>
        <p:nvSpPr>
          <p:cNvPr id="5" name="TextBox 4">
            <a:extLst>
              <a:ext uri="{FF2B5EF4-FFF2-40B4-BE49-F238E27FC236}">
                <a16:creationId xmlns:a16="http://schemas.microsoft.com/office/drawing/2014/main" id="{D31D945A-D0D7-6F36-CA2D-7FC3EE5296AF}"/>
              </a:ext>
            </a:extLst>
          </p:cNvPr>
          <p:cNvSpPr txBox="1"/>
          <p:nvPr/>
        </p:nvSpPr>
        <p:spPr>
          <a:xfrm>
            <a:off x="13213990" y="22155353"/>
            <a:ext cx="2610010" cy="923330"/>
          </a:xfrm>
          <a:prstGeom prst="rect">
            <a:avLst/>
          </a:prstGeom>
          <a:noFill/>
        </p:spPr>
        <p:txBody>
          <a:bodyPr wrap="none" lIns="91440" tIns="45720" rIns="91440" bIns="45720" rtlCol="0" anchor="t">
            <a:spAutoFit/>
          </a:bodyPr>
          <a:lstStyle/>
          <a:p>
            <a:r>
              <a:rPr lang="en-US" sz="5400" b="1" i="1">
                <a:solidFill>
                  <a:srgbClr val="32C2C7"/>
                </a:solidFill>
                <a:latin typeface="Rockwell"/>
              </a:rPr>
              <a:t>Results</a:t>
            </a:r>
          </a:p>
        </p:txBody>
      </p:sp>
      <p:sp>
        <p:nvSpPr>
          <p:cNvPr id="18" name="TextBox 17">
            <a:extLst>
              <a:ext uri="{FF2B5EF4-FFF2-40B4-BE49-F238E27FC236}">
                <a16:creationId xmlns:a16="http://schemas.microsoft.com/office/drawing/2014/main" id="{B84FD06C-C0A0-5E38-A44D-C8C321618C50}"/>
              </a:ext>
            </a:extLst>
          </p:cNvPr>
          <p:cNvSpPr txBox="1"/>
          <p:nvPr/>
        </p:nvSpPr>
        <p:spPr>
          <a:xfrm>
            <a:off x="4524633" y="30225243"/>
            <a:ext cx="5721759" cy="923330"/>
          </a:xfrm>
          <a:prstGeom prst="rect">
            <a:avLst/>
          </a:prstGeom>
          <a:noFill/>
        </p:spPr>
        <p:txBody>
          <a:bodyPr wrap="none" lIns="91440" tIns="45720" rIns="91440" bIns="45720" rtlCol="0" anchor="t">
            <a:spAutoFit/>
          </a:bodyPr>
          <a:lstStyle/>
          <a:p>
            <a:r>
              <a:rPr lang="en-US" sz="5400" b="1" i="1">
                <a:solidFill>
                  <a:srgbClr val="32C2C7"/>
                </a:solidFill>
                <a:latin typeface="Rockwell"/>
              </a:rPr>
              <a:t>Lessons Learned</a:t>
            </a:r>
          </a:p>
        </p:txBody>
      </p:sp>
      <p:sp>
        <p:nvSpPr>
          <p:cNvPr id="37" name="TextBox 36">
            <a:extLst>
              <a:ext uri="{FF2B5EF4-FFF2-40B4-BE49-F238E27FC236}">
                <a16:creationId xmlns:a16="http://schemas.microsoft.com/office/drawing/2014/main" id="{93BAAE84-7F7E-3280-6487-8FACF7E9CD3F}"/>
              </a:ext>
            </a:extLst>
          </p:cNvPr>
          <p:cNvSpPr txBox="1"/>
          <p:nvPr/>
        </p:nvSpPr>
        <p:spPr>
          <a:xfrm>
            <a:off x="19998241" y="30285643"/>
            <a:ext cx="3930563" cy="923330"/>
          </a:xfrm>
          <a:prstGeom prst="rect">
            <a:avLst/>
          </a:prstGeom>
          <a:noFill/>
        </p:spPr>
        <p:txBody>
          <a:bodyPr wrap="none" lIns="91440" tIns="45720" rIns="91440" bIns="45720" rtlCol="0" anchor="t">
            <a:spAutoFit/>
          </a:bodyPr>
          <a:lstStyle/>
          <a:p>
            <a:r>
              <a:rPr lang="en-US" sz="5400" b="1" i="1">
                <a:solidFill>
                  <a:srgbClr val="32C2C7"/>
                </a:solidFill>
                <a:latin typeface="Rockwell"/>
              </a:rPr>
              <a:t>Conclusion</a:t>
            </a:r>
            <a:endParaRPr lang="en-US"/>
          </a:p>
        </p:txBody>
      </p:sp>
      <p:sp>
        <p:nvSpPr>
          <p:cNvPr id="15" name="Rectangle 14">
            <a:extLst>
              <a:ext uri="{FF2B5EF4-FFF2-40B4-BE49-F238E27FC236}">
                <a16:creationId xmlns:a16="http://schemas.microsoft.com/office/drawing/2014/main" id="{2BBDC20C-17BA-E712-C701-97353AA7C327}"/>
              </a:ext>
            </a:extLst>
          </p:cNvPr>
          <p:cNvSpPr/>
          <p:nvPr/>
        </p:nvSpPr>
        <p:spPr>
          <a:xfrm>
            <a:off x="1371924" y="34337928"/>
            <a:ext cx="26974800" cy="1066800"/>
          </a:xfrm>
          <a:prstGeom prst="rect">
            <a:avLst/>
          </a:prstGeom>
          <a:solidFill>
            <a:srgbClr val="FFFF00"/>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FDC629C3-32AE-3C8C-F34E-01C40171DFB4}"/>
              </a:ext>
            </a:extLst>
          </p:cNvPr>
          <p:cNvSpPr txBox="1"/>
          <p:nvPr/>
        </p:nvSpPr>
        <p:spPr>
          <a:xfrm>
            <a:off x="12553695" y="34411133"/>
            <a:ext cx="3832781" cy="923330"/>
          </a:xfrm>
          <a:prstGeom prst="rect">
            <a:avLst/>
          </a:prstGeom>
          <a:noFill/>
        </p:spPr>
        <p:txBody>
          <a:bodyPr wrap="none" lIns="91440" tIns="45720" rIns="91440" bIns="45720" rtlCol="0" anchor="t">
            <a:spAutoFit/>
          </a:bodyPr>
          <a:lstStyle/>
          <a:p>
            <a:r>
              <a:rPr lang="en-US" sz="5400" b="1" i="1" dirty="0">
                <a:solidFill>
                  <a:srgbClr val="32C2C7"/>
                </a:solidFill>
                <a:latin typeface="Rockwell"/>
              </a:rPr>
              <a:t>References</a:t>
            </a:r>
            <a:endParaRPr lang="en-US" dirty="0"/>
          </a:p>
        </p:txBody>
      </p:sp>
      <p:sp>
        <p:nvSpPr>
          <p:cNvPr id="17" name="Rectangle 16">
            <a:extLst>
              <a:ext uri="{FF2B5EF4-FFF2-40B4-BE49-F238E27FC236}">
                <a16:creationId xmlns:a16="http://schemas.microsoft.com/office/drawing/2014/main" id="{150D1994-1E8D-D8C5-79D7-5E944A34380E}"/>
              </a:ext>
            </a:extLst>
          </p:cNvPr>
          <p:cNvSpPr/>
          <p:nvPr/>
        </p:nvSpPr>
        <p:spPr>
          <a:xfrm>
            <a:off x="20710897" y="15899319"/>
            <a:ext cx="8009488" cy="4165985"/>
          </a:xfrm>
          <a:prstGeom prst="rect">
            <a:avLst/>
          </a:prstGeom>
          <a:solidFill>
            <a:schemeClr val="bg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515B0FD-BAC7-B209-4E35-DC5514D34CD3}"/>
              </a:ext>
            </a:extLst>
          </p:cNvPr>
          <p:cNvSpPr/>
          <p:nvPr/>
        </p:nvSpPr>
        <p:spPr>
          <a:xfrm>
            <a:off x="21470128" y="15876876"/>
            <a:ext cx="1972185" cy="3179668"/>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8" name="Picture 67">
            <a:extLst>
              <a:ext uri="{FF2B5EF4-FFF2-40B4-BE49-F238E27FC236}">
                <a16:creationId xmlns:a16="http://schemas.microsoft.com/office/drawing/2014/main" id="{B8411D9C-CF62-518E-FF7A-2D345EBFD964}"/>
              </a:ext>
            </a:extLst>
          </p:cNvPr>
          <p:cNvPicPr>
            <a:picLocks noChangeAspect="1"/>
          </p:cNvPicPr>
          <p:nvPr/>
        </p:nvPicPr>
        <p:blipFill>
          <a:blip r:embed="rId8"/>
          <a:stretch>
            <a:fillRect/>
          </a:stretch>
        </p:blipFill>
        <p:spPr>
          <a:xfrm>
            <a:off x="26112831" y="16636090"/>
            <a:ext cx="2325511" cy="1715064"/>
          </a:xfrm>
          <a:prstGeom prst="rect">
            <a:avLst/>
          </a:prstGeom>
        </p:spPr>
      </p:pic>
      <p:pic>
        <p:nvPicPr>
          <p:cNvPr id="32" name="Picture 31" descr="WWZMDiB Speak Recognition, Voice ...">
            <a:extLst>
              <a:ext uri="{FF2B5EF4-FFF2-40B4-BE49-F238E27FC236}">
                <a16:creationId xmlns:a16="http://schemas.microsoft.com/office/drawing/2014/main" id="{533C32E4-16F3-2348-4532-F503F0F40F37}"/>
              </a:ext>
            </a:extLst>
          </p:cNvPr>
          <p:cNvPicPr>
            <a:picLocks noChangeAspect="1"/>
          </p:cNvPicPr>
          <p:nvPr/>
        </p:nvPicPr>
        <p:blipFill>
          <a:blip r:embed="rId9"/>
          <a:stretch>
            <a:fillRect/>
          </a:stretch>
        </p:blipFill>
        <p:spPr>
          <a:xfrm>
            <a:off x="21866024" y="15962324"/>
            <a:ext cx="1518850" cy="1268085"/>
          </a:xfrm>
          <a:prstGeom prst="rect">
            <a:avLst/>
          </a:prstGeom>
        </p:spPr>
      </p:pic>
      <p:pic>
        <p:nvPicPr>
          <p:cNvPr id="34" name="Picture 33" descr="Potentiometer 20K Ohm Variable ...">
            <a:extLst>
              <a:ext uri="{FF2B5EF4-FFF2-40B4-BE49-F238E27FC236}">
                <a16:creationId xmlns:a16="http://schemas.microsoft.com/office/drawing/2014/main" id="{F2F0B171-2901-D5C8-AE61-B3BA4A5DBCE3}"/>
              </a:ext>
            </a:extLst>
          </p:cNvPr>
          <p:cNvPicPr>
            <a:picLocks noChangeAspect="1"/>
          </p:cNvPicPr>
          <p:nvPr/>
        </p:nvPicPr>
        <p:blipFill>
          <a:blip r:embed="rId10"/>
          <a:stretch>
            <a:fillRect/>
          </a:stretch>
        </p:blipFill>
        <p:spPr>
          <a:xfrm>
            <a:off x="22175134" y="17230129"/>
            <a:ext cx="1248130" cy="785005"/>
          </a:xfrm>
          <a:prstGeom prst="rect">
            <a:avLst/>
          </a:prstGeom>
        </p:spPr>
      </p:pic>
      <p:pic>
        <p:nvPicPr>
          <p:cNvPr id="35" name="Picture 34" descr="TS03-66-50-BK-160-LCR-D-67 CUI Devices ...">
            <a:extLst>
              <a:ext uri="{FF2B5EF4-FFF2-40B4-BE49-F238E27FC236}">
                <a16:creationId xmlns:a16="http://schemas.microsoft.com/office/drawing/2014/main" id="{77738FED-D7DC-A873-DAAC-FEF3EB30FE4B}"/>
              </a:ext>
            </a:extLst>
          </p:cNvPr>
          <p:cNvPicPr>
            <a:picLocks noChangeAspect="1"/>
          </p:cNvPicPr>
          <p:nvPr/>
        </p:nvPicPr>
        <p:blipFill>
          <a:blip r:embed="rId11"/>
          <a:stretch>
            <a:fillRect/>
          </a:stretch>
        </p:blipFill>
        <p:spPr>
          <a:xfrm>
            <a:off x="22469519" y="18010099"/>
            <a:ext cx="955368" cy="1056198"/>
          </a:xfrm>
          <a:prstGeom prst="rect">
            <a:avLst/>
          </a:prstGeom>
        </p:spPr>
      </p:pic>
      <p:pic>
        <p:nvPicPr>
          <p:cNvPr id="73" name="Picture 72">
            <a:extLst>
              <a:ext uri="{FF2B5EF4-FFF2-40B4-BE49-F238E27FC236}">
                <a16:creationId xmlns:a16="http://schemas.microsoft.com/office/drawing/2014/main" id="{2240E636-3467-D7EB-42AB-655811FEF98F}"/>
              </a:ext>
            </a:extLst>
          </p:cNvPr>
          <p:cNvPicPr>
            <a:picLocks noChangeAspect="1"/>
          </p:cNvPicPr>
          <p:nvPr/>
        </p:nvPicPr>
        <p:blipFill>
          <a:blip r:embed="rId12"/>
          <a:stretch>
            <a:fillRect/>
          </a:stretch>
        </p:blipFill>
        <p:spPr>
          <a:xfrm>
            <a:off x="23705113" y="16810520"/>
            <a:ext cx="2148900" cy="1621482"/>
          </a:xfrm>
          <a:prstGeom prst="rect">
            <a:avLst/>
          </a:prstGeom>
        </p:spPr>
      </p:pic>
      <p:pic>
        <p:nvPicPr>
          <p:cNvPr id="36" name="Picture 35" descr="What happens to an LED if you exceed ...">
            <a:extLst>
              <a:ext uri="{FF2B5EF4-FFF2-40B4-BE49-F238E27FC236}">
                <a16:creationId xmlns:a16="http://schemas.microsoft.com/office/drawing/2014/main" id="{93750D8A-EF31-99EE-764D-F04DA85673FF}"/>
              </a:ext>
            </a:extLst>
          </p:cNvPr>
          <p:cNvPicPr>
            <a:picLocks noChangeAspect="1"/>
          </p:cNvPicPr>
          <p:nvPr/>
        </p:nvPicPr>
        <p:blipFill>
          <a:blip r:embed="rId13"/>
          <a:stretch>
            <a:fillRect/>
          </a:stretch>
        </p:blipFill>
        <p:spPr>
          <a:xfrm flipH="1">
            <a:off x="21473169" y="18030220"/>
            <a:ext cx="795449" cy="1015942"/>
          </a:xfrm>
          <a:prstGeom prst="rect">
            <a:avLst/>
          </a:prstGeom>
        </p:spPr>
      </p:pic>
      <p:pic>
        <p:nvPicPr>
          <p:cNvPr id="38" name="Picture 37" descr="Duracell AA Batteries (4 Pack). | P.C ...">
            <a:extLst>
              <a:ext uri="{FF2B5EF4-FFF2-40B4-BE49-F238E27FC236}">
                <a16:creationId xmlns:a16="http://schemas.microsoft.com/office/drawing/2014/main" id="{2F76ECDF-BB42-F8D6-7954-0D1A8155B854}"/>
              </a:ext>
            </a:extLst>
          </p:cNvPr>
          <p:cNvPicPr>
            <a:picLocks noChangeAspect="1"/>
          </p:cNvPicPr>
          <p:nvPr/>
        </p:nvPicPr>
        <p:blipFill>
          <a:blip r:embed="rId14"/>
          <a:stretch>
            <a:fillRect/>
          </a:stretch>
        </p:blipFill>
        <p:spPr>
          <a:xfrm>
            <a:off x="23717080" y="18533447"/>
            <a:ext cx="1699969" cy="1559406"/>
          </a:xfrm>
          <a:prstGeom prst="rect">
            <a:avLst/>
          </a:prstGeom>
        </p:spPr>
      </p:pic>
      <p:sp>
        <p:nvSpPr>
          <p:cNvPr id="43" name="TextBox 42">
            <a:extLst>
              <a:ext uri="{FF2B5EF4-FFF2-40B4-BE49-F238E27FC236}">
                <a16:creationId xmlns:a16="http://schemas.microsoft.com/office/drawing/2014/main" id="{3B7003CF-5918-84A0-D873-0E20F4A85838}"/>
              </a:ext>
            </a:extLst>
          </p:cNvPr>
          <p:cNvSpPr txBox="1"/>
          <p:nvPr/>
        </p:nvSpPr>
        <p:spPr>
          <a:xfrm>
            <a:off x="26492165" y="16116074"/>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a:solidFill>
                  <a:srgbClr val="92D050"/>
                </a:solidFill>
                <a:ea typeface="Calibri"/>
                <a:cs typeface="Calibri"/>
              </a:rPr>
              <a:t>(1)</a:t>
            </a:r>
            <a:endParaRPr lang="en-US">
              <a:solidFill>
                <a:srgbClr val="92D050"/>
              </a:solidFill>
            </a:endParaRPr>
          </a:p>
        </p:txBody>
      </p:sp>
      <p:sp>
        <p:nvSpPr>
          <p:cNvPr id="47" name="TextBox 46">
            <a:extLst>
              <a:ext uri="{FF2B5EF4-FFF2-40B4-BE49-F238E27FC236}">
                <a16:creationId xmlns:a16="http://schemas.microsoft.com/office/drawing/2014/main" id="{57A8212A-FD09-61C6-33FA-85C956015932}"/>
              </a:ext>
            </a:extLst>
          </p:cNvPr>
          <p:cNvSpPr txBox="1"/>
          <p:nvPr/>
        </p:nvSpPr>
        <p:spPr>
          <a:xfrm>
            <a:off x="23439115" y="15955107"/>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solidFill>
                  <a:srgbClr val="92D050"/>
                </a:solidFill>
                <a:ea typeface="Calibri"/>
                <a:cs typeface="Calibri"/>
              </a:rPr>
              <a:t>(4)</a:t>
            </a:r>
            <a:endParaRPr lang="en-US" dirty="0">
              <a:solidFill>
                <a:srgbClr val="92D050"/>
              </a:solidFill>
            </a:endParaRPr>
          </a:p>
        </p:txBody>
      </p:sp>
      <p:sp>
        <p:nvSpPr>
          <p:cNvPr id="48" name="TextBox 47">
            <a:extLst>
              <a:ext uri="{FF2B5EF4-FFF2-40B4-BE49-F238E27FC236}">
                <a16:creationId xmlns:a16="http://schemas.microsoft.com/office/drawing/2014/main" id="{C509AC60-6419-EB23-DF0A-CCC5114D932D}"/>
              </a:ext>
            </a:extLst>
          </p:cNvPr>
          <p:cNvSpPr txBox="1"/>
          <p:nvPr/>
        </p:nvSpPr>
        <p:spPr>
          <a:xfrm>
            <a:off x="24706756" y="16297249"/>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solidFill>
                  <a:srgbClr val="92D050"/>
                </a:solidFill>
                <a:ea typeface="Calibri"/>
                <a:cs typeface="Calibri"/>
              </a:rPr>
              <a:t>(2)</a:t>
            </a:r>
            <a:endParaRPr lang="en-US" dirty="0">
              <a:solidFill>
                <a:srgbClr val="92D050"/>
              </a:solidFill>
            </a:endParaRPr>
          </a:p>
        </p:txBody>
      </p:sp>
      <p:sp>
        <p:nvSpPr>
          <p:cNvPr id="49" name="TextBox 48">
            <a:extLst>
              <a:ext uri="{FF2B5EF4-FFF2-40B4-BE49-F238E27FC236}">
                <a16:creationId xmlns:a16="http://schemas.microsoft.com/office/drawing/2014/main" id="{428A8E29-8EA0-A8F2-2606-9840782DC4E7}"/>
              </a:ext>
            </a:extLst>
          </p:cNvPr>
          <p:cNvSpPr txBox="1"/>
          <p:nvPr/>
        </p:nvSpPr>
        <p:spPr>
          <a:xfrm>
            <a:off x="25511627" y="19054312"/>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dirty="0">
                <a:solidFill>
                  <a:srgbClr val="92D050"/>
                </a:solidFill>
                <a:ea typeface="Calibri"/>
                <a:cs typeface="Calibri"/>
              </a:rPr>
              <a:t>(3)</a:t>
            </a:r>
            <a:endParaRPr lang="en-US" dirty="0">
              <a:solidFill>
                <a:srgbClr val="92D050"/>
              </a:solidFill>
            </a:endParaRPr>
          </a:p>
        </p:txBody>
      </p:sp>
      <p:sp>
        <p:nvSpPr>
          <p:cNvPr id="50" name="TextBox 49">
            <a:extLst>
              <a:ext uri="{FF2B5EF4-FFF2-40B4-BE49-F238E27FC236}">
                <a16:creationId xmlns:a16="http://schemas.microsoft.com/office/drawing/2014/main" id="{B28A0D6F-B129-88A7-3D74-07CE55D18DF3}"/>
              </a:ext>
            </a:extLst>
          </p:cNvPr>
          <p:cNvSpPr txBox="1"/>
          <p:nvPr/>
        </p:nvSpPr>
        <p:spPr>
          <a:xfrm>
            <a:off x="21628446" y="17323646"/>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a:solidFill>
                  <a:srgbClr val="92D050"/>
                </a:solidFill>
                <a:ea typeface="Calibri"/>
                <a:cs typeface="Calibri"/>
              </a:rPr>
              <a:t>(5)</a:t>
            </a:r>
            <a:endParaRPr lang="en-US">
              <a:solidFill>
                <a:srgbClr val="92D050"/>
              </a:solidFill>
            </a:endParaRPr>
          </a:p>
        </p:txBody>
      </p:sp>
      <p:sp>
        <p:nvSpPr>
          <p:cNvPr id="51" name="TextBox 50">
            <a:extLst>
              <a:ext uri="{FF2B5EF4-FFF2-40B4-BE49-F238E27FC236}">
                <a16:creationId xmlns:a16="http://schemas.microsoft.com/office/drawing/2014/main" id="{1E41E4F8-3F79-587B-D4D9-F8F9D537C130}"/>
              </a:ext>
            </a:extLst>
          </p:cNvPr>
          <p:cNvSpPr txBox="1"/>
          <p:nvPr/>
        </p:nvSpPr>
        <p:spPr>
          <a:xfrm>
            <a:off x="20884047" y="18350014"/>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a:solidFill>
                  <a:srgbClr val="92D050"/>
                </a:solidFill>
                <a:ea typeface="Calibri"/>
                <a:cs typeface="Calibri"/>
              </a:rPr>
              <a:t>(6)</a:t>
            </a:r>
            <a:endParaRPr lang="en-US">
              <a:solidFill>
                <a:srgbClr val="92D050"/>
              </a:solidFill>
            </a:endParaRPr>
          </a:p>
        </p:txBody>
      </p:sp>
      <p:sp>
        <p:nvSpPr>
          <p:cNvPr id="53" name="TextBox 52">
            <a:extLst>
              <a:ext uri="{FF2B5EF4-FFF2-40B4-BE49-F238E27FC236}">
                <a16:creationId xmlns:a16="http://schemas.microsoft.com/office/drawing/2014/main" id="{284E6167-44B2-D9AB-C29F-4B43ED4AA362}"/>
              </a:ext>
            </a:extLst>
          </p:cNvPr>
          <p:cNvSpPr txBox="1"/>
          <p:nvPr/>
        </p:nvSpPr>
        <p:spPr>
          <a:xfrm>
            <a:off x="22795539" y="19054395"/>
            <a:ext cx="1978520"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3200">
                <a:solidFill>
                  <a:srgbClr val="92D050"/>
                </a:solidFill>
                <a:ea typeface="Calibri"/>
                <a:cs typeface="Calibri"/>
              </a:rPr>
              <a:t>(7)</a:t>
            </a:r>
            <a:endParaRPr lang="en-US">
              <a:solidFill>
                <a:srgbClr val="92D050"/>
              </a:solidFill>
            </a:endParaRPr>
          </a:p>
        </p:txBody>
      </p:sp>
      <p:pic>
        <p:nvPicPr>
          <p:cNvPr id="75" name="Picture 74">
            <a:extLst>
              <a:ext uri="{FF2B5EF4-FFF2-40B4-BE49-F238E27FC236}">
                <a16:creationId xmlns:a16="http://schemas.microsoft.com/office/drawing/2014/main" id="{17EB3461-308F-0BB7-D499-A0D0B16ED82A}"/>
              </a:ext>
            </a:extLst>
          </p:cNvPr>
          <p:cNvPicPr>
            <a:picLocks noChangeAspect="1"/>
          </p:cNvPicPr>
          <p:nvPr/>
        </p:nvPicPr>
        <p:blipFill>
          <a:blip r:embed="rId15"/>
          <a:stretch>
            <a:fillRect/>
          </a:stretch>
        </p:blipFill>
        <p:spPr>
          <a:xfrm>
            <a:off x="13677124" y="15170579"/>
            <a:ext cx="6460034" cy="5465237"/>
          </a:xfrm>
          <a:prstGeom prst="rect">
            <a:avLst/>
          </a:prstGeom>
        </p:spPr>
      </p:pic>
      <p:pic>
        <p:nvPicPr>
          <p:cNvPr id="11" name="Picture 10" descr="A machine with wheels and wires&#10;&#10;Description automatically generated">
            <a:extLst>
              <a:ext uri="{FF2B5EF4-FFF2-40B4-BE49-F238E27FC236}">
                <a16:creationId xmlns:a16="http://schemas.microsoft.com/office/drawing/2014/main" id="{17107567-E909-5EDB-7D5A-18AC537F5970}"/>
              </a:ext>
            </a:extLst>
          </p:cNvPr>
          <p:cNvPicPr>
            <a:picLocks noChangeAspect="1"/>
          </p:cNvPicPr>
          <p:nvPr/>
        </p:nvPicPr>
        <p:blipFill>
          <a:blip r:embed="rId16"/>
          <a:stretch>
            <a:fillRect/>
          </a:stretch>
        </p:blipFill>
        <p:spPr>
          <a:xfrm>
            <a:off x="2600059" y="23543686"/>
            <a:ext cx="9596523" cy="5141499"/>
          </a:xfrm>
          <a:prstGeom prst="rect">
            <a:avLst/>
          </a:prstGeom>
        </p:spPr>
      </p:pic>
      <p:sp>
        <p:nvSpPr>
          <p:cNvPr id="80" name="TextBox 79">
            <a:extLst>
              <a:ext uri="{FF2B5EF4-FFF2-40B4-BE49-F238E27FC236}">
                <a16:creationId xmlns:a16="http://schemas.microsoft.com/office/drawing/2014/main" id="{82F4250C-F456-3765-35F3-C21F2F3D663B}"/>
              </a:ext>
            </a:extLst>
          </p:cNvPr>
          <p:cNvSpPr txBox="1"/>
          <p:nvPr/>
        </p:nvSpPr>
        <p:spPr>
          <a:xfrm>
            <a:off x="4524670" y="28984816"/>
            <a:ext cx="5896453" cy="1077218"/>
          </a:xfrm>
          <a:prstGeom prst="rect">
            <a:avLst/>
          </a:prstGeom>
          <a:noFill/>
        </p:spPr>
        <p:txBody>
          <a:bodyPr wrap="square" lIns="91440" tIns="45720" rIns="91440" bIns="45720" rtlCol="0" anchor="t">
            <a:spAutoFit/>
          </a:bodyPr>
          <a:lstStyle/>
          <a:p>
            <a:r>
              <a:rPr lang="en-US" sz="3200" dirty="0">
                <a:solidFill>
                  <a:srgbClr val="095082"/>
                </a:solidFill>
                <a:ea typeface="Calibri"/>
                <a:cs typeface="Calibri"/>
              </a:rPr>
              <a:t>Caption: Photograph of complete embedded voice-controlled car</a:t>
            </a:r>
          </a:p>
        </p:txBody>
      </p:sp>
      <p:sp>
        <p:nvSpPr>
          <p:cNvPr id="81" name="Rounded Rectangle 55">
            <a:extLst>
              <a:ext uri="{FF2B5EF4-FFF2-40B4-BE49-F238E27FC236}">
                <a16:creationId xmlns:a16="http://schemas.microsoft.com/office/drawing/2014/main" id="{7A3F8F6C-DBE6-043A-D967-49F9CA0FAB7E}"/>
              </a:ext>
            </a:extLst>
          </p:cNvPr>
          <p:cNvSpPr/>
          <p:nvPr/>
        </p:nvSpPr>
        <p:spPr>
          <a:xfrm>
            <a:off x="16594665" y="23338123"/>
            <a:ext cx="10536532" cy="5620234"/>
          </a:xfrm>
          <a:prstGeom prst="roundRect">
            <a:avLst>
              <a:gd name="adj" fmla="val 8638"/>
            </a:avLst>
          </a:prstGeom>
          <a:solidFill>
            <a:schemeClr val="accent1">
              <a:alpha val="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3" name="Picture 82" descr="A circuit board with wires and wires&#10;&#10;Description automatically generated">
            <a:extLst>
              <a:ext uri="{FF2B5EF4-FFF2-40B4-BE49-F238E27FC236}">
                <a16:creationId xmlns:a16="http://schemas.microsoft.com/office/drawing/2014/main" id="{142E6995-7896-E7E2-1A5A-3CED28695DE4}"/>
              </a:ext>
            </a:extLst>
          </p:cNvPr>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rot="10800000">
            <a:off x="17373605" y="23594512"/>
            <a:ext cx="9026306" cy="4980773"/>
          </a:xfrm>
          <a:prstGeom prst="rect">
            <a:avLst/>
          </a:prstGeom>
        </p:spPr>
      </p:pic>
      <p:sp>
        <p:nvSpPr>
          <p:cNvPr id="84" name="TextBox 83">
            <a:extLst>
              <a:ext uri="{FF2B5EF4-FFF2-40B4-BE49-F238E27FC236}">
                <a16:creationId xmlns:a16="http://schemas.microsoft.com/office/drawing/2014/main" id="{BDD83E96-A718-C3D9-030F-3B05E6367199}"/>
              </a:ext>
            </a:extLst>
          </p:cNvPr>
          <p:cNvSpPr txBox="1"/>
          <p:nvPr/>
        </p:nvSpPr>
        <p:spPr>
          <a:xfrm>
            <a:off x="19320391" y="28987300"/>
            <a:ext cx="5896453" cy="1077218"/>
          </a:xfrm>
          <a:prstGeom prst="rect">
            <a:avLst/>
          </a:prstGeom>
          <a:noFill/>
        </p:spPr>
        <p:txBody>
          <a:bodyPr wrap="square" lIns="91440" tIns="45720" rIns="91440" bIns="45720" rtlCol="0" anchor="t">
            <a:spAutoFit/>
          </a:bodyPr>
          <a:lstStyle/>
          <a:p>
            <a:r>
              <a:rPr lang="en-US" sz="3200" dirty="0">
                <a:solidFill>
                  <a:srgbClr val="095082"/>
                </a:solidFill>
                <a:ea typeface="Calibri"/>
                <a:cs typeface="Calibri"/>
              </a:rPr>
              <a:t>Caption: Photograph of user input/interaction components</a:t>
            </a:r>
          </a:p>
        </p:txBody>
      </p:sp>
    </p:spTree>
    <p:extLst>
      <p:ext uri="{BB962C8B-B14F-4D97-AF65-F5344CB8AC3E}">
        <p14:creationId xmlns:p14="http://schemas.microsoft.com/office/powerpoint/2010/main" val="2238204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448DC4B4174DC408DFDEAB2028D7060" ma:contentTypeVersion="17" ma:contentTypeDescription="Create a new document." ma:contentTypeScope="" ma:versionID="59b1a5d9b78ed2909cb6a805757905f7">
  <xsd:schema xmlns:xsd="http://www.w3.org/2001/XMLSchema" xmlns:xs="http://www.w3.org/2001/XMLSchema" xmlns:p="http://schemas.microsoft.com/office/2006/metadata/properties" xmlns:ns3="9ced54c2-c4e7-4b94-9a4a-78a320b9f5e8" xmlns:ns4="d0479bc3-9be6-4990-8c6f-c7d41edcbc33" targetNamespace="http://schemas.microsoft.com/office/2006/metadata/properties" ma:root="true" ma:fieldsID="cb9daa4496b05ba40fc8dd2796188d85" ns3:_="" ns4:_="">
    <xsd:import namespace="9ced54c2-c4e7-4b94-9a4a-78a320b9f5e8"/>
    <xsd:import namespace="d0479bc3-9be6-4990-8c6f-c7d41edcbc3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DateTake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ed54c2-c4e7-4b94-9a4a-78a320b9f5e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MediaServiceDateTaken" ma:index="20" nillable="true" ma:displayName="MediaServiceDateTaken" ma:hidden="true" ma:indexed="true" ma:internalName="MediaServiceDateTaken" ma:readOnly="true">
      <xsd:simpleType>
        <xsd:restriction base="dms:Text"/>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description=""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d0479bc3-9be6-4990-8c6f-c7d41edcbc33"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ced54c2-c4e7-4b94-9a4a-78a320b9f5e8" xsi:nil="true"/>
  </documentManagement>
</p:properties>
</file>

<file path=customXml/itemProps1.xml><?xml version="1.0" encoding="utf-8"?>
<ds:datastoreItem xmlns:ds="http://schemas.openxmlformats.org/officeDocument/2006/customXml" ds:itemID="{672D0D50-FF76-4343-AF80-AF921BD74E86}">
  <ds:schemaRefs>
    <ds:schemaRef ds:uri="http://schemas.microsoft.com/sharepoint/v3/contenttype/forms"/>
  </ds:schemaRefs>
</ds:datastoreItem>
</file>

<file path=customXml/itemProps2.xml><?xml version="1.0" encoding="utf-8"?>
<ds:datastoreItem xmlns:ds="http://schemas.openxmlformats.org/officeDocument/2006/customXml" ds:itemID="{7F479E2D-88B9-44A6-A3CC-A5339F6F778B}">
  <ds:schemaRefs>
    <ds:schemaRef ds:uri="9ced54c2-c4e7-4b94-9a4a-78a320b9f5e8"/>
    <ds:schemaRef ds:uri="d0479bc3-9be6-4990-8c6f-c7d41edcbc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66B49A31-A86C-42FA-A019-7E3C41E16FA8}">
  <ds:schemaRefs>
    <ds:schemaRef ds:uri="d0479bc3-9be6-4990-8c6f-c7d41edcbc33"/>
    <ds:schemaRef ds:uri="http://schemas.microsoft.com/office/2006/metadata/properties"/>
    <ds:schemaRef ds:uri="9ced54c2-c4e7-4b94-9a4a-78a320b9f5e8"/>
    <ds:schemaRef ds:uri="http://schemas.microsoft.com/office/2006/documentManagement/types"/>
    <ds:schemaRef ds:uri="http://purl.org/dc/dcmitype/"/>
    <ds:schemaRef ds:uri="http://purl.org/dc/elements/1.1/"/>
    <ds:schemaRef ds:uri="http://schemas.microsoft.com/office/infopath/2007/PartnerControl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otalTime>0</TotalTime>
  <Words>610</Words>
  <Application>Microsoft Office PowerPoint</Application>
  <PresentationFormat>Custom</PresentationFormat>
  <Paragraphs>34</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Rockwell</vt:lpstr>
      <vt:lpstr>Office Theme</vt:lpstr>
      <vt:lpstr>PowerPoint Presentation</vt:lpstr>
    </vt:vector>
  </TitlesOfParts>
  <Company>IIHR - Hydroscience &amp;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 Kruger</dc:creator>
  <cp:lastModifiedBy>Richter, Shaun</cp:lastModifiedBy>
  <cp:revision>2</cp:revision>
  <dcterms:created xsi:type="dcterms:W3CDTF">2012-04-27T11:49:47Z</dcterms:created>
  <dcterms:modified xsi:type="dcterms:W3CDTF">2024-05-01T01:37:21Z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0x0101001448DC4B4174DC408DFDEAB2028D7060</vt:lpwstr>
  </property>
</Properties>
</file>

<file path=docProps/thumbnail.jpeg>
</file>